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71"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56" autoAdjust="0"/>
    <p:restoredTop sz="67123" autoAdjust="0"/>
  </p:normalViewPr>
  <p:slideViewPr>
    <p:cSldViewPr snapToGrid="0">
      <p:cViewPr varScale="1">
        <p:scale>
          <a:sx n="42" d="100"/>
          <a:sy n="42" d="100"/>
        </p:scale>
        <p:origin x="72" y="132"/>
      </p:cViewPr>
      <p:guideLst/>
    </p:cSldViewPr>
  </p:slideViewPr>
  <p:notesTextViewPr>
    <p:cViewPr>
      <p:scale>
        <a:sx n="1" d="1"/>
        <a:sy n="1" d="1"/>
      </p:scale>
      <p:origin x="0" y="-97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6288D-CDD9-4441-84EF-C49771DD4B7B}" type="datetimeFigureOut">
              <a:rPr lang="en-US" smtClean="0"/>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2B7E4-155C-4172-AF3D-7007C2FF3214}" type="slidenum">
              <a:rPr lang="en-US" smtClean="0"/>
              <a:t>‹#›</a:t>
            </a:fld>
            <a:endParaRPr lang="en-US"/>
          </a:p>
        </p:txBody>
      </p:sp>
    </p:spTree>
    <p:extLst>
      <p:ext uri="{BB962C8B-B14F-4D97-AF65-F5344CB8AC3E}">
        <p14:creationId xmlns:p14="http://schemas.microsoft.com/office/powerpoint/2010/main" val="163838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key considerations that the Ministry of Transportation Ontario (MTO) has put in place is identification of less costly materials that can be used to help in the alleviation of CO2 emissions. MTO develops standards that are adhered to by contractors to enhance the construction of buildings, roads, and other infrastructure, with the aim of having zero carbon emissions by 2030. </a:t>
            </a:r>
            <a:r>
              <a:rPr lang="en-US" dirty="0" err="1"/>
              <a:t>Hertwich</a:t>
            </a:r>
            <a:r>
              <a:rPr lang="en-US" dirty="0"/>
              <a:t> et al., (2019) argues that it is necessary to use efficient materials, which are less costly and capable of minimizing carbon dioxide emissions. The materials that will be used to ensure that the 250 Yonge Street Building has limited emissions will be based on asphalt, rather than concrete. MTO has set specific standards, which are used in the process of modifying base requirements. Items that involve the use of concrete in the construction of this building include pavements and concrete base, concrete barriers, structures, overlays, and patches. For the case of this building, asphalt will be used because of its durability, aesthetic value, cost, moisture protection from the sun. </a:t>
            </a:r>
          </a:p>
        </p:txBody>
      </p:sp>
      <p:sp>
        <p:nvSpPr>
          <p:cNvPr id="4" name="Slide Number Placeholder 3"/>
          <p:cNvSpPr>
            <a:spLocks noGrp="1"/>
          </p:cNvSpPr>
          <p:nvPr>
            <p:ph type="sldNum" sz="quarter" idx="5"/>
          </p:nvPr>
        </p:nvSpPr>
        <p:spPr/>
        <p:txBody>
          <a:bodyPr/>
          <a:lstStyle/>
          <a:p>
            <a:fld id="{2F12B7E4-155C-4172-AF3D-7007C2FF3214}" type="slidenum">
              <a:rPr lang="en-US" smtClean="0"/>
              <a:t>2</a:t>
            </a:fld>
            <a:endParaRPr lang="en-US"/>
          </a:p>
        </p:txBody>
      </p:sp>
    </p:spTree>
    <p:extLst>
      <p:ext uri="{BB962C8B-B14F-4D97-AF65-F5344CB8AC3E}">
        <p14:creationId xmlns:p14="http://schemas.microsoft.com/office/powerpoint/2010/main" val="1787231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that will be used for the base construction in asphalt include tars, stone mastic asphalt, coal tar, and pitch. Materials that will be used for the base of this project are crushed gravel like granite c-5 and limestone c-5. The soil in this site is not loose, thus using these materials will offer a stronger foundation.</a:t>
            </a:r>
          </a:p>
          <a:p>
            <a:r>
              <a:rPr lang="en-US" dirty="0"/>
              <a:t>Stone mastic asphalt is composed of bitumen, calcareous fines, sand, chippings, and asphalt powder. This material is chosen because it can be worked on when it is hot, has a good wear resistance, and it is water proof. Coal tar will be produced through plasticization of coal, coal tar pitch, and distillates (Diaz et al., 2016). </a:t>
            </a:r>
          </a:p>
          <a:p>
            <a:r>
              <a:rPr lang="en-US" dirty="0"/>
              <a:t>To cover the base of the building (812,6381 sq. feet), the following cost estimates were made. </a:t>
            </a:r>
          </a:p>
          <a:p>
            <a:r>
              <a:rPr lang="en-US" dirty="0"/>
              <a:t>Concrete driveway removal will cost $6 per square foot</a:t>
            </a:r>
          </a:p>
          <a:p>
            <a:r>
              <a:rPr lang="en-US" dirty="0"/>
              <a:t>Subgrade layer: 3-8 inches of aggregate material for asphalt bed. Manual installation and grading will cost $1.35 per square foot. </a:t>
            </a:r>
          </a:p>
          <a:p>
            <a:r>
              <a:rPr lang="en-US" dirty="0"/>
              <a:t>Base layer based on MTO standards: 2 inches base layer and 1-inch top coat. Estimated cost is $1.40 and $1.10 per square feet respectively. </a:t>
            </a:r>
          </a:p>
          <a:p>
            <a:r>
              <a:rPr lang="en-US" dirty="0"/>
              <a:t>Sealing cost after curing is $0.75 per square foot. </a:t>
            </a:r>
          </a:p>
          <a:p>
            <a:r>
              <a:rPr lang="en-US" dirty="0"/>
              <a:t>Cost estimates for asphalt base was obtained from best industry practices and MTO. </a:t>
            </a:r>
          </a:p>
          <a:p>
            <a:r>
              <a:rPr lang="en-US" dirty="0"/>
              <a:t>Calculations for area and perimeter</a:t>
            </a:r>
          </a:p>
          <a:p>
            <a:endParaRPr lang="en-US" dirty="0"/>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3</a:t>
            </a:fld>
            <a:endParaRPr lang="en-US"/>
          </a:p>
        </p:txBody>
      </p:sp>
    </p:spTree>
    <p:extLst>
      <p:ext uri="{BB962C8B-B14F-4D97-AF65-F5344CB8AC3E}">
        <p14:creationId xmlns:p14="http://schemas.microsoft.com/office/powerpoint/2010/main" val="2999302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200000"/>
              </a:lnSpc>
              <a:spcBef>
                <a:spcPts val="0"/>
              </a:spcBef>
              <a:spcAft>
                <a:spcPts val="0"/>
              </a:spcAft>
              <a:buFont typeface="+mj-lt"/>
              <a:buNone/>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building has 812638 sq. ft.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Ventilation – there are 2 makeup air units, a variable air volume floor air distribution and variable fan drives.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There are 4 feet lighting fixtures with a generic electric lighting control.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the total 812638 sq feet, the area is divided into 8 sections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financial services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legal services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Real estate and infrastructure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Percentage of the total area for each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67%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Area of each section in sq. 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544467.46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73137.42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65011.04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a:t>
            </a:r>
            <a:r>
              <a:rPr lang="en-US" sz="1200" err="1">
                <a:effectLst/>
                <a:latin typeface="Times New Roman" panose="02020603050405020304" pitchFamily="18" charset="0"/>
                <a:ea typeface="Calibri" panose="020F0502020204030204" pitchFamily="34" charset="0"/>
                <a:cs typeface="Times New Roman" panose="02020603050405020304" pitchFamily="18" charset="0"/>
              </a:rPr>
              <a:t>.</a:t>
            </a:r>
            <a:r>
              <a:rPr lang="en-US" sz="1200">
                <a:effectLst/>
                <a:latin typeface="Times New Roman" panose="02020603050405020304" pitchFamily="18" charset="0"/>
                <a:ea typeface="Calibri" panose="020F0502020204030204" pitchFamily="34" charset="0"/>
                <a:cs typeface="Times New Roman" panose="02020603050405020304" pitchFamily="18" charset="0"/>
              </a:rPr>
              <a:t>ft </a:t>
            </a:r>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4</a:t>
            </a:fld>
            <a:endParaRPr lang="en-US"/>
          </a:p>
        </p:txBody>
      </p:sp>
    </p:spTree>
    <p:extLst>
      <p:ext uri="{BB962C8B-B14F-4D97-AF65-F5344CB8AC3E}">
        <p14:creationId xmlns:p14="http://schemas.microsoft.com/office/powerpoint/2010/main" val="4247578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fitness center section </a:t>
            </a:r>
          </a:p>
          <a:p>
            <a:r>
              <a:rPr lang="en-US" dirty="0"/>
              <a:t>government section</a:t>
            </a:r>
          </a:p>
          <a:p>
            <a:r>
              <a:rPr lang="en-US" dirty="0"/>
              <a:t>Medical services section </a:t>
            </a:r>
          </a:p>
          <a:p>
            <a:r>
              <a:rPr lang="en-US" dirty="0"/>
              <a:t>IT services section </a:t>
            </a:r>
          </a:p>
          <a:p>
            <a:r>
              <a:rPr lang="en-US" dirty="0"/>
              <a:t>Other sections </a:t>
            </a:r>
          </a:p>
          <a:p>
            <a:r>
              <a:rPr lang="en-US" dirty="0"/>
              <a:t>Percentage of the total area of each section </a:t>
            </a:r>
          </a:p>
          <a:p>
            <a:r>
              <a:rPr lang="en-US" dirty="0"/>
              <a:t>5%</a:t>
            </a:r>
          </a:p>
          <a:p>
            <a:r>
              <a:rPr lang="en-US" dirty="0"/>
              <a:t>4%</a:t>
            </a:r>
          </a:p>
          <a:p>
            <a:r>
              <a:rPr lang="en-US" dirty="0"/>
              <a:t>4%</a:t>
            </a:r>
          </a:p>
          <a:p>
            <a:r>
              <a:rPr lang="en-US" dirty="0"/>
              <a:t>3%</a:t>
            </a:r>
          </a:p>
          <a:p>
            <a:r>
              <a:rPr lang="en-US" dirty="0"/>
              <a:t>1%</a:t>
            </a:r>
          </a:p>
          <a:p>
            <a:r>
              <a:rPr lang="en-US" dirty="0"/>
              <a:t>Area f each section in </a:t>
            </a:r>
            <a:r>
              <a:rPr lang="en-US" dirty="0" err="1"/>
              <a:t>sq.ft</a:t>
            </a:r>
            <a:endParaRPr lang="en-US" dirty="0"/>
          </a:p>
          <a:p>
            <a:r>
              <a:rPr lang="en-US" dirty="0"/>
              <a:t>40631.9 </a:t>
            </a:r>
            <a:r>
              <a:rPr lang="en-US" dirty="0" err="1"/>
              <a:t>sq.ft</a:t>
            </a:r>
            <a:endParaRPr lang="en-US" dirty="0"/>
          </a:p>
          <a:p>
            <a:r>
              <a:rPr lang="en-US" dirty="0"/>
              <a:t>32505.52 </a:t>
            </a:r>
            <a:r>
              <a:rPr lang="en-US" dirty="0" err="1"/>
              <a:t>sq.ft</a:t>
            </a:r>
            <a:endParaRPr lang="en-US" dirty="0"/>
          </a:p>
          <a:p>
            <a:r>
              <a:rPr lang="en-US" dirty="0"/>
              <a:t>32505.52 </a:t>
            </a:r>
            <a:r>
              <a:rPr lang="en-US" dirty="0" err="1"/>
              <a:t>sq.ft</a:t>
            </a:r>
            <a:endParaRPr lang="en-US" dirty="0"/>
          </a:p>
          <a:p>
            <a:r>
              <a:rPr lang="en-US" dirty="0"/>
              <a:t>24397.14 </a:t>
            </a:r>
            <a:r>
              <a:rPr lang="en-US" dirty="0" err="1"/>
              <a:t>sq.ft</a:t>
            </a:r>
            <a:endParaRPr lang="en-US" dirty="0"/>
          </a:p>
          <a:p>
            <a:r>
              <a:rPr lang="en-US" dirty="0"/>
              <a:t>8126.38 </a:t>
            </a:r>
            <a:r>
              <a:rPr lang="en-US" dirty="0" err="1"/>
              <a:t>sq.ft</a:t>
            </a:r>
            <a:endParaRPr lang="en-US" dirty="0"/>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5</a:t>
            </a:fld>
            <a:endParaRPr lang="en-US"/>
          </a:p>
        </p:txBody>
      </p:sp>
    </p:spTree>
    <p:extLst>
      <p:ext uri="{BB962C8B-B14F-4D97-AF65-F5344CB8AC3E}">
        <p14:creationId xmlns:p14="http://schemas.microsoft.com/office/powerpoint/2010/main" val="437360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Ontario building code. In this project, construction and demolition code and property standards will be addressed as proposed by the Building Code Act, 1992, S.O. 1992, c. 23.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6</a:t>
            </a:fld>
            <a:endParaRPr lang="en-US"/>
          </a:p>
        </p:txBody>
      </p:sp>
    </p:spTree>
    <p:extLst>
      <p:ext uri="{BB962C8B-B14F-4D97-AF65-F5344CB8AC3E}">
        <p14:creationId xmlns:p14="http://schemas.microsoft.com/office/powerpoint/2010/main" val="738081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on the cost of materials that will be used for this project will be stored using excel sheet, tables, and in the appendix. Excel sheets will be used to categorize all materials used, where they will be sourced from, and their costs. Using excel sheets to store the processed data will ensure that it is clear and arranged in a logical order. The engineering blueprints data will be presented in the body of the report and in the appendix. Storing this data in the body will ensure that all explanations and details are discussed. Also, using the appendix will ensure that there is a logical flow of information. </a:t>
            </a:r>
          </a:p>
        </p:txBody>
      </p:sp>
      <p:sp>
        <p:nvSpPr>
          <p:cNvPr id="4" name="Slide Number Placeholder 3"/>
          <p:cNvSpPr>
            <a:spLocks noGrp="1"/>
          </p:cNvSpPr>
          <p:nvPr>
            <p:ph type="sldNum" sz="quarter" idx="5"/>
          </p:nvPr>
        </p:nvSpPr>
        <p:spPr/>
        <p:txBody>
          <a:bodyPr/>
          <a:lstStyle/>
          <a:p>
            <a:fld id="{2F12B7E4-155C-4172-AF3D-7007C2FF3214}" type="slidenum">
              <a:rPr lang="en-US" smtClean="0"/>
              <a:t>9</a:t>
            </a:fld>
            <a:endParaRPr lang="en-US"/>
          </a:p>
        </p:txBody>
      </p:sp>
    </p:spTree>
    <p:extLst>
      <p:ext uri="{BB962C8B-B14F-4D97-AF65-F5344CB8AC3E}">
        <p14:creationId xmlns:p14="http://schemas.microsoft.com/office/powerpoint/2010/main" val="270386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materials for this project will need to be analyzed to determine the total costs and address any issues of uncertainty. </a:t>
            </a:r>
          </a:p>
          <a:p>
            <a:r>
              <a:rPr lang="en-US" dirty="0"/>
              <a:t>Data of the blueprints will also be analyzed to ensure that the project is well mapped and no details are overlooked.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10</a:t>
            </a:fld>
            <a:endParaRPr lang="en-US"/>
          </a:p>
        </p:txBody>
      </p:sp>
    </p:spTree>
    <p:extLst>
      <p:ext uri="{BB962C8B-B14F-4D97-AF65-F5344CB8AC3E}">
        <p14:creationId xmlns:p14="http://schemas.microsoft.com/office/powerpoint/2010/main" val="389184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project to be a success, three types of data analysis will be used. </a:t>
            </a:r>
          </a:p>
          <a:p>
            <a:r>
              <a:rPr lang="en-US" dirty="0"/>
              <a:t>Descriptive analysis: It will show the performance of the building using the current architectural design and how the design has led to increased emissions. </a:t>
            </a:r>
          </a:p>
          <a:p>
            <a:r>
              <a:rPr lang="en-US" dirty="0"/>
              <a:t>Diagnostic analysis: Will be used to determine the causes of increased emissions from the building. </a:t>
            </a:r>
          </a:p>
          <a:p>
            <a:r>
              <a:rPr lang="en-US" dirty="0"/>
              <a:t>Prescriptive analysis: will be performed to provide insights about the approaches of preventing carbon emissions from 250 Yonge Street building.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11</a:t>
            </a:fld>
            <a:endParaRPr lang="en-US"/>
          </a:p>
        </p:txBody>
      </p:sp>
    </p:spTree>
    <p:extLst>
      <p:ext uri="{BB962C8B-B14F-4D97-AF65-F5344CB8AC3E}">
        <p14:creationId xmlns:p14="http://schemas.microsoft.com/office/powerpoint/2010/main" val="2475824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descriptive analysis will be conducted using previous data on the rate of emissions, the cost of maintaining the building, and its impact to the local population. This analysis will be performed using data from MTO. A descriptive analysis will be performed to determine how the architectural design and the materials used have contributed to an increase in carbon emissions. </a:t>
            </a:r>
          </a:p>
        </p:txBody>
      </p:sp>
      <p:sp>
        <p:nvSpPr>
          <p:cNvPr id="4" name="Slide Number Placeholder 3"/>
          <p:cNvSpPr>
            <a:spLocks noGrp="1"/>
          </p:cNvSpPr>
          <p:nvPr>
            <p:ph type="sldNum" sz="quarter" idx="5"/>
          </p:nvPr>
        </p:nvSpPr>
        <p:spPr/>
        <p:txBody>
          <a:bodyPr/>
          <a:lstStyle/>
          <a:p>
            <a:fld id="{2F12B7E4-155C-4172-AF3D-7007C2FF3214}" type="slidenum">
              <a:rPr lang="en-US" smtClean="0"/>
              <a:t>12</a:t>
            </a:fld>
            <a:endParaRPr lang="en-US"/>
          </a:p>
        </p:txBody>
      </p:sp>
    </p:spTree>
    <p:extLst>
      <p:ext uri="{BB962C8B-B14F-4D97-AF65-F5344CB8AC3E}">
        <p14:creationId xmlns:p14="http://schemas.microsoft.com/office/powerpoint/2010/main" val="1051425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diagnostic analysis will be performed to determine why the building emits up to 35% of carbon emissions in the site. The first step will be to analyze the blueprints to ascertain how water will be supplied in the building, how heating and cooling will be regulated, and how electrical systems will be installed. An analysis of the façade material will be performed to determine how aluminium contributes towards increased emissions. The effects of using a centrally controlled air conditioning and a forced air heating type will be addressed. Also, the height from floor to floor and floor to ceiling will be analyzed to estimate its contributions to the current problem. </a:t>
            </a:r>
          </a:p>
        </p:txBody>
      </p:sp>
      <p:sp>
        <p:nvSpPr>
          <p:cNvPr id="4" name="Slide Number Placeholder 3"/>
          <p:cNvSpPr>
            <a:spLocks noGrp="1"/>
          </p:cNvSpPr>
          <p:nvPr>
            <p:ph type="sldNum" sz="quarter" idx="5"/>
          </p:nvPr>
        </p:nvSpPr>
        <p:spPr/>
        <p:txBody>
          <a:bodyPr/>
          <a:lstStyle/>
          <a:p>
            <a:fld id="{2F12B7E4-155C-4172-AF3D-7007C2FF3214}" type="slidenum">
              <a:rPr lang="en-US" smtClean="0"/>
              <a:t>13</a:t>
            </a:fld>
            <a:endParaRPr lang="en-US"/>
          </a:p>
        </p:txBody>
      </p:sp>
    </p:spTree>
    <p:extLst>
      <p:ext uri="{BB962C8B-B14F-4D97-AF65-F5344CB8AC3E}">
        <p14:creationId xmlns:p14="http://schemas.microsoft.com/office/powerpoint/2010/main" val="2374624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prescriptive analysis will be conducted to provide the most viable solutions to alleviate C02 emissions. This analysis will basically rely on artificial intelligence (AI) systems that will communicate informed decisions based on the insights obtained from the descriptive and diagnostic analysis. </a:t>
            </a:r>
          </a:p>
        </p:txBody>
      </p:sp>
      <p:sp>
        <p:nvSpPr>
          <p:cNvPr id="4" name="Slide Number Placeholder 3"/>
          <p:cNvSpPr>
            <a:spLocks noGrp="1"/>
          </p:cNvSpPr>
          <p:nvPr>
            <p:ph type="sldNum" sz="quarter" idx="5"/>
          </p:nvPr>
        </p:nvSpPr>
        <p:spPr/>
        <p:txBody>
          <a:bodyPr/>
          <a:lstStyle/>
          <a:p>
            <a:fld id="{2F12B7E4-155C-4172-AF3D-7007C2FF3214}" type="slidenum">
              <a:rPr lang="en-US" smtClean="0"/>
              <a:t>14</a:t>
            </a:fld>
            <a:endParaRPr lang="en-US"/>
          </a:p>
        </p:txBody>
      </p:sp>
    </p:spTree>
    <p:extLst>
      <p:ext uri="{BB962C8B-B14F-4D97-AF65-F5344CB8AC3E}">
        <p14:creationId xmlns:p14="http://schemas.microsoft.com/office/powerpoint/2010/main" val="1368793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analysis, the results will be presented using tables, graphs, and statistics. Tables will be used to show costs of materials used and the rate of carbon emissions from different sections of the building. Graphs will be used to show carbon emission trends based on the existing design and the proposed design. Lastly, statistics will be used to show cost estimates of materials and the expected levels of carbon emissions. </a:t>
            </a:r>
          </a:p>
          <a:p>
            <a:r>
              <a:rPr lang="en-US" dirty="0"/>
              <a:t>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15</a:t>
            </a:fld>
            <a:endParaRPr lang="en-US"/>
          </a:p>
        </p:txBody>
      </p:sp>
    </p:spTree>
    <p:extLst>
      <p:ext uri="{BB962C8B-B14F-4D97-AF65-F5344CB8AC3E}">
        <p14:creationId xmlns:p14="http://schemas.microsoft.com/office/powerpoint/2010/main" val="1302117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34649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458411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976497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698F80-BF07-472C-9C13-5F2E5A4D76EB}"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119882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698F80-BF07-472C-9C13-5F2E5A4D76EB}"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617584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698F80-BF07-472C-9C13-5F2E5A4D76EB}" type="datetimeFigureOut">
              <a:rPr lang="en-US" smtClean="0"/>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3836749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698F80-BF07-472C-9C13-5F2E5A4D76EB}" type="datetimeFigureOut">
              <a:rPr lang="en-US" smtClean="0"/>
              <a:t>11/13/2020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013594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908516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165433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120549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924843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01340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421807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698F80-BF07-472C-9C13-5F2E5A4D76EB}"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006846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698F80-BF07-472C-9C13-5F2E5A4D76EB}" type="datetimeFigureOut">
              <a:rPr lang="en-US" smtClean="0"/>
              <a:t>11/13/2020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900041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586509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5698F80-BF07-472C-9C13-5F2E5A4D76EB}"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840930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5698F80-BF07-472C-9C13-5F2E5A4D76EB}" type="datetimeFigureOut">
              <a:rPr lang="en-US" smtClean="0"/>
              <a:t>11/13/2020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9DDBA91-5FE6-47DA-8F2C-475DC9CFE492}" type="slidenum">
              <a:rPr lang="en-US" smtClean="0"/>
              <a:t>‹#›</a:t>
            </a:fld>
            <a:endParaRPr lang="en-US"/>
          </a:p>
        </p:txBody>
      </p:sp>
    </p:spTree>
    <p:extLst>
      <p:ext uri="{BB962C8B-B14F-4D97-AF65-F5344CB8AC3E}">
        <p14:creationId xmlns:p14="http://schemas.microsoft.com/office/powerpoint/2010/main" val="3080213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3A93-F7EC-4C95-A26A-15CD07FF1B80}"/>
              </a:ext>
            </a:extLst>
          </p:cNvPr>
          <p:cNvSpPr>
            <a:spLocks noGrp="1"/>
          </p:cNvSpPr>
          <p:nvPr>
            <p:ph type="ctrTitle"/>
          </p:nvPr>
        </p:nvSpPr>
        <p:spPr/>
        <p:txBody>
          <a:bodyPr/>
          <a:lstStyle/>
          <a:p>
            <a:r>
              <a:rPr lang="en-US" dirty="0"/>
              <a:t>Data Processing and Presentation </a:t>
            </a:r>
          </a:p>
        </p:txBody>
      </p:sp>
      <p:sp>
        <p:nvSpPr>
          <p:cNvPr id="3" name="Subtitle 2">
            <a:extLst>
              <a:ext uri="{FF2B5EF4-FFF2-40B4-BE49-F238E27FC236}">
                <a16:creationId xmlns:a16="http://schemas.microsoft.com/office/drawing/2014/main" id="{15BC90BA-1C35-4C97-A5FA-3E252303388C}"/>
              </a:ext>
            </a:extLst>
          </p:cNvPr>
          <p:cNvSpPr>
            <a:spLocks noGrp="1"/>
          </p:cNvSpPr>
          <p:nvPr>
            <p:ph type="subTitle" idx="1"/>
          </p:nvPr>
        </p:nvSpPr>
        <p:spPr>
          <a:xfrm>
            <a:off x="1154955" y="4777380"/>
            <a:ext cx="8825658" cy="1234800"/>
          </a:xfrm>
        </p:spPr>
        <p:txBody>
          <a:bodyPr>
            <a:normAutofit fontScale="85000" lnSpcReduction="20000"/>
          </a:bodyPr>
          <a:lstStyle/>
          <a:p>
            <a:r>
              <a:rPr lang="en-US" dirty="0"/>
              <a:t>Name:</a:t>
            </a:r>
          </a:p>
          <a:p>
            <a:r>
              <a:rPr lang="en-US" dirty="0"/>
              <a:t>Professor:</a:t>
            </a:r>
          </a:p>
          <a:p>
            <a:r>
              <a:rPr lang="en-US" dirty="0"/>
              <a:t>Course:</a:t>
            </a:r>
          </a:p>
          <a:p>
            <a:r>
              <a:rPr lang="en-US" dirty="0"/>
              <a:t>Date: </a:t>
            </a:r>
          </a:p>
        </p:txBody>
      </p:sp>
    </p:spTree>
    <p:extLst>
      <p:ext uri="{BB962C8B-B14F-4D97-AF65-F5344CB8AC3E}">
        <p14:creationId xmlns:p14="http://schemas.microsoft.com/office/powerpoint/2010/main" val="653500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2DF9-02B6-4069-84A5-26A6E350F5F3}"/>
              </a:ext>
            </a:extLst>
          </p:cNvPr>
          <p:cNvSpPr>
            <a:spLocks noGrp="1"/>
          </p:cNvSpPr>
          <p:nvPr>
            <p:ph type="title"/>
          </p:nvPr>
        </p:nvSpPr>
        <p:spPr/>
        <p:txBody>
          <a:bodyPr/>
          <a:lstStyle/>
          <a:p>
            <a:pPr algn="ctr"/>
            <a:r>
              <a:rPr lang="en-US" dirty="0"/>
              <a:t>Types of data</a:t>
            </a:r>
          </a:p>
        </p:txBody>
      </p:sp>
      <p:sp>
        <p:nvSpPr>
          <p:cNvPr id="3" name="Content Placeholder 2">
            <a:extLst>
              <a:ext uri="{FF2B5EF4-FFF2-40B4-BE49-F238E27FC236}">
                <a16:creationId xmlns:a16="http://schemas.microsoft.com/office/drawing/2014/main" id="{C4EC797F-5E48-4FA0-8AF5-C30014912C59}"/>
              </a:ext>
            </a:extLst>
          </p:cNvPr>
          <p:cNvSpPr>
            <a:spLocks noGrp="1"/>
          </p:cNvSpPr>
          <p:nvPr>
            <p:ph idx="1"/>
          </p:nvPr>
        </p:nvSpPr>
        <p:spPr/>
        <p:txBody>
          <a:bodyPr/>
          <a:lstStyle/>
          <a:p>
            <a:r>
              <a:rPr lang="en-US" dirty="0"/>
              <a:t>MTO specification standards on construction of buildings.</a:t>
            </a:r>
          </a:p>
          <a:p>
            <a:r>
              <a:rPr lang="en-US" dirty="0"/>
              <a:t>Use materials, which limit CO2 emissions. </a:t>
            </a:r>
          </a:p>
          <a:p>
            <a:r>
              <a:rPr lang="en-US" dirty="0"/>
              <a:t>Asphalt used for its durability, aesthetic value, lower cost, and moisture protection from the sun. </a:t>
            </a:r>
          </a:p>
        </p:txBody>
      </p:sp>
    </p:spTree>
    <p:extLst>
      <p:ext uri="{BB962C8B-B14F-4D97-AF65-F5344CB8AC3E}">
        <p14:creationId xmlns:p14="http://schemas.microsoft.com/office/powerpoint/2010/main" val="2753232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31E9-B2DC-47A2-94F8-E9959A267A08}"/>
              </a:ext>
            </a:extLst>
          </p:cNvPr>
          <p:cNvSpPr>
            <a:spLocks noGrp="1"/>
          </p:cNvSpPr>
          <p:nvPr>
            <p:ph type="title"/>
          </p:nvPr>
        </p:nvSpPr>
        <p:spPr/>
        <p:txBody>
          <a:bodyPr/>
          <a:lstStyle/>
          <a:p>
            <a:pPr algn="ctr"/>
            <a:r>
              <a:rPr lang="en-US" dirty="0"/>
              <a:t>Types of data </a:t>
            </a:r>
            <a:r>
              <a:rPr lang="en-US" dirty="0" err="1"/>
              <a:t>cont</a:t>
            </a:r>
            <a:r>
              <a:rPr lang="en-US" dirty="0"/>
              <a:t>’</a:t>
            </a:r>
          </a:p>
        </p:txBody>
      </p:sp>
      <p:sp>
        <p:nvSpPr>
          <p:cNvPr id="3" name="Content Placeholder 2">
            <a:extLst>
              <a:ext uri="{FF2B5EF4-FFF2-40B4-BE49-F238E27FC236}">
                <a16:creationId xmlns:a16="http://schemas.microsoft.com/office/drawing/2014/main" id="{D8E178CA-5BF8-469D-B43B-FF1FEB810630}"/>
              </a:ext>
            </a:extLst>
          </p:cNvPr>
          <p:cNvSpPr>
            <a:spLocks noGrp="1"/>
          </p:cNvSpPr>
          <p:nvPr>
            <p:ph idx="1"/>
          </p:nvPr>
        </p:nvSpPr>
        <p:spPr/>
        <p:txBody>
          <a:bodyPr/>
          <a:lstStyle/>
          <a:p>
            <a:pPr marL="0" indent="0" algn="ctr">
              <a:buNone/>
            </a:pPr>
            <a:r>
              <a:rPr lang="en-US" b="1" dirty="0"/>
              <a:t>Materials used</a:t>
            </a:r>
          </a:p>
          <a:p>
            <a:r>
              <a:rPr lang="en-US" dirty="0"/>
              <a:t>Tars</a:t>
            </a:r>
          </a:p>
          <a:p>
            <a:r>
              <a:rPr lang="en-US" dirty="0"/>
              <a:t>Stone mastic asphalt</a:t>
            </a:r>
          </a:p>
          <a:p>
            <a:r>
              <a:rPr lang="en-US" dirty="0"/>
              <a:t>Coal tar</a:t>
            </a:r>
          </a:p>
          <a:p>
            <a:r>
              <a:rPr lang="en-US" dirty="0"/>
              <a:t>Pitch</a:t>
            </a:r>
          </a:p>
          <a:p>
            <a:r>
              <a:rPr lang="en-US" dirty="0"/>
              <a:t>Crashed gravel</a:t>
            </a:r>
          </a:p>
        </p:txBody>
      </p:sp>
    </p:spTree>
    <p:extLst>
      <p:ext uri="{BB962C8B-B14F-4D97-AF65-F5344CB8AC3E}">
        <p14:creationId xmlns:p14="http://schemas.microsoft.com/office/powerpoint/2010/main" val="314206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9D40-D7FF-4721-B7C1-998384682512}"/>
              </a:ext>
            </a:extLst>
          </p:cNvPr>
          <p:cNvSpPr>
            <a:spLocks noGrp="1"/>
          </p:cNvSpPr>
          <p:nvPr>
            <p:ph type="title"/>
          </p:nvPr>
        </p:nvSpPr>
        <p:spPr/>
        <p:txBody>
          <a:bodyPr/>
          <a:lstStyle/>
          <a:p>
            <a:pPr algn="ctr"/>
            <a:r>
              <a:rPr lang="en-US" dirty="0"/>
              <a:t>Types of data </a:t>
            </a:r>
            <a:r>
              <a:rPr lang="en-US" dirty="0" err="1"/>
              <a:t>cont</a:t>
            </a:r>
            <a:r>
              <a:rPr lang="en-US" dirty="0"/>
              <a:t>’ </a:t>
            </a:r>
          </a:p>
        </p:txBody>
      </p:sp>
      <p:sp>
        <p:nvSpPr>
          <p:cNvPr id="3" name="Content Placeholder 2">
            <a:extLst>
              <a:ext uri="{FF2B5EF4-FFF2-40B4-BE49-F238E27FC236}">
                <a16:creationId xmlns:a16="http://schemas.microsoft.com/office/drawing/2014/main" id="{484629F2-36DE-450A-A821-95B8B18D5E8E}"/>
              </a:ext>
            </a:extLst>
          </p:cNvPr>
          <p:cNvSpPr>
            <a:spLocks noGrp="1"/>
          </p:cNvSpPr>
          <p:nvPr>
            <p:ph idx="1"/>
          </p:nvPr>
        </p:nvSpPr>
        <p:spPr/>
        <p:txBody>
          <a:bodyPr>
            <a:normAutofit/>
          </a:bodyPr>
          <a:lstStyle/>
          <a:p>
            <a:r>
              <a:rPr lang="en-US" dirty="0"/>
              <a:t>Sections of the site (percentage of the total area)</a:t>
            </a:r>
          </a:p>
          <a:p>
            <a:r>
              <a:rPr lang="en-US" dirty="0"/>
              <a:t>Financial services section – 67%</a:t>
            </a:r>
          </a:p>
          <a:p>
            <a:r>
              <a:rPr lang="en-US" dirty="0"/>
              <a:t>Legal services section – 9%</a:t>
            </a:r>
          </a:p>
          <a:p>
            <a:r>
              <a:rPr lang="en-US" dirty="0"/>
              <a:t>Real estate and infrastructure section  - 8%</a:t>
            </a:r>
          </a:p>
        </p:txBody>
      </p:sp>
    </p:spTree>
    <p:extLst>
      <p:ext uri="{BB962C8B-B14F-4D97-AF65-F5344CB8AC3E}">
        <p14:creationId xmlns:p14="http://schemas.microsoft.com/office/powerpoint/2010/main" val="11016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FEF1-DD39-4EF6-94BA-B40CBFE7E2BF}"/>
              </a:ext>
            </a:extLst>
          </p:cNvPr>
          <p:cNvSpPr>
            <a:spLocks noGrp="1"/>
          </p:cNvSpPr>
          <p:nvPr>
            <p:ph type="title"/>
          </p:nvPr>
        </p:nvSpPr>
        <p:spPr/>
        <p:txBody>
          <a:bodyPr/>
          <a:lstStyle/>
          <a:p>
            <a:pPr algn="ctr"/>
            <a:r>
              <a:rPr lang="en-US" dirty="0"/>
              <a:t>Types of data </a:t>
            </a:r>
            <a:r>
              <a:rPr lang="en-US" dirty="0" err="1"/>
              <a:t>cont</a:t>
            </a:r>
            <a:r>
              <a:rPr lang="en-US" dirty="0"/>
              <a:t>’</a:t>
            </a:r>
          </a:p>
        </p:txBody>
      </p:sp>
      <p:sp>
        <p:nvSpPr>
          <p:cNvPr id="3" name="Content Placeholder 2">
            <a:extLst>
              <a:ext uri="{FF2B5EF4-FFF2-40B4-BE49-F238E27FC236}">
                <a16:creationId xmlns:a16="http://schemas.microsoft.com/office/drawing/2014/main" id="{F5576317-2D04-4558-A98C-78BFCA7369FE}"/>
              </a:ext>
            </a:extLst>
          </p:cNvPr>
          <p:cNvSpPr>
            <a:spLocks noGrp="1"/>
          </p:cNvSpPr>
          <p:nvPr>
            <p:ph idx="1"/>
          </p:nvPr>
        </p:nvSpPr>
        <p:spPr/>
        <p:txBody>
          <a:bodyPr/>
          <a:lstStyle/>
          <a:p>
            <a:r>
              <a:rPr lang="en-US" dirty="0"/>
              <a:t>Fitness center section – 5%</a:t>
            </a:r>
          </a:p>
          <a:p>
            <a:r>
              <a:rPr lang="en-US" dirty="0"/>
              <a:t>Government section – 4%</a:t>
            </a:r>
          </a:p>
          <a:p>
            <a:r>
              <a:rPr lang="en-US" dirty="0"/>
              <a:t>Medical services section – 4%</a:t>
            </a:r>
          </a:p>
          <a:p>
            <a:r>
              <a:rPr lang="en-US" dirty="0"/>
              <a:t>IT services section – 3%</a:t>
            </a:r>
          </a:p>
          <a:p>
            <a:r>
              <a:rPr lang="en-US" dirty="0"/>
              <a:t>Others - 1%</a:t>
            </a:r>
          </a:p>
          <a:p>
            <a:endParaRPr lang="en-US" dirty="0"/>
          </a:p>
        </p:txBody>
      </p:sp>
    </p:spTree>
    <p:extLst>
      <p:ext uri="{BB962C8B-B14F-4D97-AF65-F5344CB8AC3E}">
        <p14:creationId xmlns:p14="http://schemas.microsoft.com/office/powerpoint/2010/main" val="1148135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CB2E-1CFD-4080-8949-9D44493FC946}"/>
              </a:ext>
            </a:extLst>
          </p:cNvPr>
          <p:cNvSpPr>
            <a:spLocks noGrp="1"/>
          </p:cNvSpPr>
          <p:nvPr>
            <p:ph type="title"/>
          </p:nvPr>
        </p:nvSpPr>
        <p:spPr/>
        <p:txBody>
          <a:bodyPr/>
          <a:lstStyle/>
          <a:p>
            <a:pPr algn="ctr"/>
            <a:r>
              <a:rPr lang="en-US" dirty="0"/>
              <a:t>Types of data’ </a:t>
            </a:r>
          </a:p>
        </p:txBody>
      </p:sp>
      <p:sp>
        <p:nvSpPr>
          <p:cNvPr id="3" name="Content Placeholder 2">
            <a:extLst>
              <a:ext uri="{FF2B5EF4-FFF2-40B4-BE49-F238E27FC236}">
                <a16:creationId xmlns:a16="http://schemas.microsoft.com/office/drawing/2014/main" id="{7E8EED50-F037-411C-B6BE-BB1A285A67C9}"/>
              </a:ext>
            </a:extLst>
          </p:cNvPr>
          <p:cNvSpPr>
            <a:spLocks noGrp="1"/>
          </p:cNvSpPr>
          <p:nvPr>
            <p:ph idx="1"/>
          </p:nvPr>
        </p:nvSpPr>
        <p:spPr/>
        <p:txBody>
          <a:bodyPr/>
          <a:lstStyle/>
          <a:p>
            <a:r>
              <a:rPr lang="en-US" dirty="0"/>
              <a:t>Ontario building code </a:t>
            </a:r>
          </a:p>
          <a:p>
            <a:r>
              <a:rPr lang="en-US" dirty="0"/>
              <a:t>Engineering blueprints </a:t>
            </a:r>
          </a:p>
        </p:txBody>
      </p:sp>
    </p:spTree>
    <p:extLst>
      <p:ext uri="{BB962C8B-B14F-4D97-AF65-F5344CB8AC3E}">
        <p14:creationId xmlns:p14="http://schemas.microsoft.com/office/powerpoint/2010/main" val="94584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8BA3CB-93D3-455A-9CB7-57F7A8018CD9}"/>
              </a:ext>
            </a:extLst>
          </p:cNvPr>
          <p:cNvSpPr>
            <a:spLocks noGrp="1"/>
          </p:cNvSpPr>
          <p:nvPr>
            <p:ph type="title"/>
          </p:nvPr>
        </p:nvSpPr>
        <p:spPr/>
        <p:txBody>
          <a:bodyPr/>
          <a:lstStyle/>
          <a:p>
            <a:r>
              <a:rPr lang="en-US" dirty="0"/>
              <a:t>Engineering blueprints </a:t>
            </a:r>
          </a:p>
        </p:txBody>
      </p:sp>
      <p:sp>
        <p:nvSpPr>
          <p:cNvPr id="8" name="Text Placeholder 7">
            <a:extLst>
              <a:ext uri="{FF2B5EF4-FFF2-40B4-BE49-F238E27FC236}">
                <a16:creationId xmlns:a16="http://schemas.microsoft.com/office/drawing/2014/main" id="{E3D51A4B-DC54-4155-AF30-ECC7B020E538}"/>
              </a:ext>
            </a:extLst>
          </p:cNvPr>
          <p:cNvSpPr>
            <a:spLocks noGrp="1"/>
          </p:cNvSpPr>
          <p:nvPr>
            <p:ph type="body" idx="1"/>
          </p:nvPr>
        </p:nvSpPr>
        <p:spPr/>
        <p:txBody>
          <a:bodyPr/>
          <a:lstStyle/>
          <a:p>
            <a:endParaRPr lang="en-US"/>
          </a:p>
        </p:txBody>
      </p:sp>
      <p:pic>
        <p:nvPicPr>
          <p:cNvPr id="7" name="Content Placeholder 6">
            <a:extLst>
              <a:ext uri="{FF2B5EF4-FFF2-40B4-BE49-F238E27FC236}">
                <a16:creationId xmlns:a16="http://schemas.microsoft.com/office/drawing/2014/main" id="{D69C38EF-0841-4318-8D22-B77F78367F39}"/>
              </a:ext>
            </a:extLst>
          </p:cNvPr>
          <p:cNvPicPr>
            <a:picLocks noGrp="1" noChangeAspect="1"/>
          </p:cNvPicPr>
          <p:nvPr>
            <p:ph type="pic" idx="15"/>
          </p:nvPr>
        </p:nvPicPr>
        <p:blipFill rotWithShape="1">
          <a:blip r:embed="rId2"/>
          <a:srcRect t="10759" b="10759"/>
          <a:stretch/>
        </p:blipFill>
        <p:spPr>
          <a:prstGeom prst="rect">
            <a:avLst/>
          </a:prstGeom>
        </p:spPr>
      </p:pic>
      <p:sp>
        <p:nvSpPr>
          <p:cNvPr id="11" name="Text Placeholder 10">
            <a:extLst>
              <a:ext uri="{FF2B5EF4-FFF2-40B4-BE49-F238E27FC236}">
                <a16:creationId xmlns:a16="http://schemas.microsoft.com/office/drawing/2014/main" id="{D58A7B41-DEA7-48B5-9E59-637BE0E983E8}"/>
              </a:ext>
            </a:extLst>
          </p:cNvPr>
          <p:cNvSpPr>
            <a:spLocks noGrp="1"/>
          </p:cNvSpPr>
          <p:nvPr>
            <p:ph type="body" sz="half" idx="18"/>
          </p:nvPr>
        </p:nvSpPr>
        <p:spPr/>
        <p:txBody>
          <a:bodyPr/>
          <a:lstStyle/>
          <a:p>
            <a:endParaRPr lang="en-US"/>
          </a:p>
        </p:txBody>
      </p:sp>
      <p:sp>
        <p:nvSpPr>
          <p:cNvPr id="9" name="Text Placeholder 8">
            <a:extLst>
              <a:ext uri="{FF2B5EF4-FFF2-40B4-BE49-F238E27FC236}">
                <a16:creationId xmlns:a16="http://schemas.microsoft.com/office/drawing/2014/main" id="{6F98C839-056D-40C7-A07D-7E515387E1ED}"/>
              </a:ext>
            </a:extLst>
          </p:cNvPr>
          <p:cNvSpPr>
            <a:spLocks noGrp="1"/>
          </p:cNvSpPr>
          <p:nvPr>
            <p:ph type="body" sz="quarter" idx="3"/>
          </p:nvPr>
        </p:nvSpPr>
        <p:spPr/>
        <p:txBody>
          <a:bodyPr/>
          <a:lstStyle/>
          <a:p>
            <a:endParaRPr lang="en-US"/>
          </a:p>
        </p:txBody>
      </p:sp>
      <p:pic>
        <p:nvPicPr>
          <p:cNvPr id="16" name="Picture Placeholder 15">
            <a:extLst>
              <a:ext uri="{FF2B5EF4-FFF2-40B4-BE49-F238E27FC236}">
                <a16:creationId xmlns:a16="http://schemas.microsoft.com/office/drawing/2014/main" id="{5A2F6312-4204-4107-A82F-F45547DC6D8A}"/>
              </a:ext>
            </a:extLst>
          </p:cNvPr>
          <p:cNvPicPr>
            <a:picLocks noGrp="1" noChangeAspect="1"/>
          </p:cNvPicPr>
          <p:nvPr>
            <p:ph type="pic" idx="21"/>
          </p:nvPr>
        </p:nvPicPr>
        <p:blipFill>
          <a:blip r:embed="rId3"/>
          <a:srcRect l="10165" r="10165"/>
          <a:stretch>
            <a:fillRect/>
          </a:stretch>
        </p:blipFill>
        <p:spPr>
          <a:prstGeom prst="rect">
            <a:avLst/>
          </a:prstGeom>
        </p:spPr>
      </p:pic>
      <p:sp>
        <p:nvSpPr>
          <p:cNvPr id="12" name="Text Placeholder 11">
            <a:extLst>
              <a:ext uri="{FF2B5EF4-FFF2-40B4-BE49-F238E27FC236}">
                <a16:creationId xmlns:a16="http://schemas.microsoft.com/office/drawing/2014/main" id="{4ED01D28-FE35-4550-86B5-C269C7BE5460}"/>
              </a:ext>
            </a:extLst>
          </p:cNvPr>
          <p:cNvSpPr>
            <a:spLocks noGrp="1"/>
          </p:cNvSpPr>
          <p:nvPr>
            <p:ph type="body" sz="half" idx="19"/>
          </p:nvPr>
        </p:nvSpPr>
        <p:spPr/>
        <p:txBody>
          <a:bodyPr/>
          <a:lstStyle/>
          <a:p>
            <a:endParaRPr lang="en-US"/>
          </a:p>
        </p:txBody>
      </p:sp>
      <p:sp>
        <p:nvSpPr>
          <p:cNvPr id="10" name="Text Placeholder 9">
            <a:extLst>
              <a:ext uri="{FF2B5EF4-FFF2-40B4-BE49-F238E27FC236}">
                <a16:creationId xmlns:a16="http://schemas.microsoft.com/office/drawing/2014/main" id="{4D291660-3A2B-4283-9877-02A56CF4ABBD}"/>
              </a:ext>
            </a:extLst>
          </p:cNvPr>
          <p:cNvSpPr>
            <a:spLocks noGrp="1"/>
          </p:cNvSpPr>
          <p:nvPr>
            <p:ph type="body" sz="quarter" idx="13"/>
          </p:nvPr>
        </p:nvSpPr>
        <p:spPr/>
        <p:txBody>
          <a:bodyPr/>
          <a:lstStyle/>
          <a:p>
            <a:endParaRPr lang="en-US"/>
          </a:p>
        </p:txBody>
      </p:sp>
      <p:pic>
        <p:nvPicPr>
          <p:cNvPr id="17" name="Picture Placeholder 16">
            <a:extLst>
              <a:ext uri="{FF2B5EF4-FFF2-40B4-BE49-F238E27FC236}">
                <a16:creationId xmlns:a16="http://schemas.microsoft.com/office/drawing/2014/main" id="{92762145-1EDD-4856-9EC6-CC2241E0FE91}"/>
              </a:ext>
            </a:extLst>
          </p:cNvPr>
          <p:cNvPicPr>
            <a:picLocks noGrp="1" noChangeAspect="1"/>
          </p:cNvPicPr>
          <p:nvPr>
            <p:ph type="pic" idx="22"/>
          </p:nvPr>
        </p:nvPicPr>
        <p:blipFill>
          <a:blip r:embed="rId4"/>
          <a:srcRect l="3381" r="3381"/>
          <a:stretch>
            <a:fillRect/>
          </a:stretch>
        </p:blipFill>
        <p:spPr>
          <a:prstGeom prst="rect">
            <a:avLst/>
          </a:prstGeom>
        </p:spPr>
      </p:pic>
      <p:sp>
        <p:nvSpPr>
          <p:cNvPr id="13" name="Text Placeholder 12">
            <a:extLst>
              <a:ext uri="{FF2B5EF4-FFF2-40B4-BE49-F238E27FC236}">
                <a16:creationId xmlns:a16="http://schemas.microsoft.com/office/drawing/2014/main" id="{D8D543D3-CA3F-49B8-9A4A-2EA5B7762238}"/>
              </a:ext>
            </a:extLst>
          </p:cNvPr>
          <p:cNvSpPr>
            <a:spLocks noGrp="1"/>
          </p:cNvSpPr>
          <p:nvPr>
            <p:ph type="body" sz="half" idx="20"/>
          </p:nvPr>
        </p:nvSpPr>
        <p:spPr/>
        <p:txBody>
          <a:bodyPr/>
          <a:lstStyle/>
          <a:p>
            <a:endParaRPr lang="en-US"/>
          </a:p>
        </p:txBody>
      </p:sp>
    </p:spTree>
    <p:extLst>
      <p:ext uri="{BB962C8B-B14F-4D97-AF65-F5344CB8AC3E}">
        <p14:creationId xmlns:p14="http://schemas.microsoft.com/office/powerpoint/2010/main" val="2179839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F7437F8-1FD5-4EE0-B735-3E6C8E7F2F99}"/>
              </a:ext>
            </a:extLst>
          </p:cNvPr>
          <p:cNvSpPr>
            <a:spLocks noGrp="1"/>
          </p:cNvSpPr>
          <p:nvPr>
            <p:ph type="title"/>
          </p:nvPr>
        </p:nvSpPr>
        <p:spPr/>
        <p:txBody>
          <a:bodyPr/>
          <a:lstStyle/>
          <a:p>
            <a:pPr algn="ctr"/>
            <a:r>
              <a:rPr lang="en-US" dirty="0"/>
              <a:t>Sources of data </a:t>
            </a:r>
          </a:p>
        </p:txBody>
      </p:sp>
      <p:sp>
        <p:nvSpPr>
          <p:cNvPr id="15" name="Content Placeholder 14">
            <a:extLst>
              <a:ext uri="{FF2B5EF4-FFF2-40B4-BE49-F238E27FC236}">
                <a16:creationId xmlns:a16="http://schemas.microsoft.com/office/drawing/2014/main" id="{2DA9E5D3-20D1-4033-9FD4-B83BDFCAE3C6}"/>
              </a:ext>
            </a:extLst>
          </p:cNvPr>
          <p:cNvSpPr>
            <a:spLocks noGrp="1"/>
          </p:cNvSpPr>
          <p:nvPr>
            <p:ph idx="1"/>
          </p:nvPr>
        </p:nvSpPr>
        <p:spPr/>
        <p:txBody>
          <a:bodyPr>
            <a:normAutofit fontScale="70000" lnSpcReduction="20000"/>
          </a:bodyPr>
          <a:lstStyle/>
          <a:p>
            <a:r>
              <a:rPr lang="en-US" dirty="0"/>
              <a:t>•	250 Yonge Street, Toronto Greenhouse Gas Inventory Report. (, 2013). Retrieved 7 October 2020, from https://www.csaregistries.ca/files/projects/2301-2780_GHGReport_20110401_201203311.pdf.</a:t>
            </a:r>
          </a:p>
          <a:p>
            <a:r>
              <a:rPr lang="en-US" dirty="0"/>
              <a:t>•	</a:t>
            </a:r>
            <a:r>
              <a:rPr lang="en-US" dirty="0" err="1"/>
              <a:t>Dakwale</a:t>
            </a:r>
            <a:r>
              <a:rPr lang="en-US" dirty="0"/>
              <a:t>, V., &amp;</a:t>
            </a:r>
            <a:r>
              <a:rPr lang="en-US" dirty="0" err="1"/>
              <a:t>Ralegaonkar</a:t>
            </a:r>
            <a:r>
              <a:rPr lang="en-US" dirty="0"/>
              <a:t>, R. (2011). Review of carbon emission through buildings: threats, causes, and solutions: Table 1. International Journal of Low-Carbon Technologies, 7(2), 143-148. https://doi.org/10.1093/ijlct/ctr032</a:t>
            </a:r>
          </a:p>
          <a:p>
            <a:r>
              <a:rPr lang="en-US" dirty="0"/>
              <a:t>•	Diaz, R. O., Montanez, A., &amp; </a:t>
            </a:r>
            <a:r>
              <a:rPr lang="en-US" dirty="0" err="1"/>
              <a:t>Cuentas</a:t>
            </a:r>
            <a:r>
              <a:rPr lang="en-US" dirty="0"/>
              <a:t>, J. (2016). Coal tar, material used in soil improvement for use in road engineering. In J. Phys. Conf Ser (687, p. 12045).</a:t>
            </a:r>
          </a:p>
          <a:p>
            <a:r>
              <a:rPr lang="en-US" dirty="0"/>
              <a:t>•	</a:t>
            </a:r>
            <a:r>
              <a:rPr lang="en-US" dirty="0" err="1"/>
              <a:t>Hertwich</a:t>
            </a:r>
            <a:r>
              <a:rPr lang="en-US" dirty="0"/>
              <a:t>, E., Ali, S., </a:t>
            </a:r>
            <a:r>
              <a:rPr lang="en-US" dirty="0" err="1"/>
              <a:t>Ciacci</a:t>
            </a:r>
            <a:r>
              <a:rPr lang="en-US" dirty="0"/>
              <a:t>, L., Fishman, T., </a:t>
            </a:r>
            <a:r>
              <a:rPr lang="en-US" dirty="0" err="1"/>
              <a:t>Heeren</a:t>
            </a:r>
            <a:r>
              <a:rPr lang="en-US" dirty="0"/>
              <a:t>, N., &amp;</a:t>
            </a:r>
            <a:r>
              <a:rPr lang="en-US" dirty="0" err="1"/>
              <a:t>Masanet</a:t>
            </a:r>
            <a:r>
              <a:rPr lang="en-US" dirty="0"/>
              <a:t>, E. et al. (2019). Material efficiency strategies reduce greenhouse gas emissions associated with buildings, vehicles, and electronics—a review. Environmental Research Letters, 14(4), 043004. https://doi.org/10.1088/1748-9326/ab0fe3</a:t>
            </a:r>
          </a:p>
          <a:p>
            <a:r>
              <a:rPr lang="en-US" dirty="0"/>
              <a:t>•	Huang, W., Li, F., Cui, S., Li, F., Huang, L., &amp; Lin, J. (2017). Carbon Footprint and Carbon Emission Reduction of Urban Buildings: A Case in Xiamen City, China. Procedia Engineering, 198, 1007-1017. https://doi.org/10.1016/j.proeng.2017.07.146</a:t>
            </a:r>
          </a:p>
          <a:p>
            <a:r>
              <a:rPr lang="en-US" dirty="0"/>
              <a:t>•	</a:t>
            </a:r>
            <a:r>
              <a:rPr lang="en-US" dirty="0" err="1"/>
              <a:t>Mohareb</a:t>
            </a:r>
            <a:r>
              <a:rPr lang="en-US" dirty="0"/>
              <a:t>, E., &amp;</a:t>
            </a:r>
            <a:r>
              <a:rPr lang="en-US" dirty="0" err="1"/>
              <a:t>Mohareb</a:t>
            </a:r>
            <a:r>
              <a:rPr lang="en-US" dirty="0"/>
              <a:t>, A. (2014). A comparison of greenhouse gas emissions in the residential sector of major Canadian cities. Canadian Journal of Civil Engineering, 41(4), 285-293.https://doi.org/10.1139/cjce-2013-0465</a:t>
            </a:r>
          </a:p>
          <a:p>
            <a:endParaRPr lang="en-US" dirty="0"/>
          </a:p>
        </p:txBody>
      </p:sp>
    </p:spTree>
    <p:extLst>
      <p:ext uri="{BB962C8B-B14F-4D97-AF65-F5344CB8AC3E}">
        <p14:creationId xmlns:p14="http://schemas.microsoft.com/office/powerpoint/2010/main" val="3048677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9C2C-F0FD-4181-9B7F-640219E35961}"/>
              </a:ext>
            </a:extLst>
          </p:cNvPr>
          <p:cNvSpPr>
            <a:spLocks noGrp="1"/>
          </p:cNvSpPr>
          <p:nvPr>
            <p:ph type="title"/>
          </p:nvPr>
        </p:nvSpPr>
        <p:spPr/>
        <p:txBody>
          <a:bodyPr/>
          <a:lstStyle/>
          <a:p>
            <a:pPr algn="ctr"/>
            <a:r>
              <a:rPr lang="en-US" dirty="0"/>
              <a:t>Data storage </a:t>
            </a:r>
          </a:p>
        </p:txBody>
      </p:sp>
      <p:sp>
        <p:nvSpPr>
          <p:cNvPr id="3" name="Content Placeholder 2">
            <a:extLst>
              <a:ext uri="{FF2B5EF4-FFF2-40B4-BE49-F238E27FC236}">
                <a16:creationId xmlns:a16="http://schemas.microsoft.com/office/drawing/2014/main" id="{E0F26E0D-5E55-467E-963E-86406AAB8C9F}"/>
              </a:ext>
            </a:extLst>
          </p:cNvPr>
          <p:cNvSpPr>
            <a:spLocks noGrp="1"/>
          </p:cNvSpPr>
          <p:nvPr>
            <p:ph idx="1"/>
          </p:nvPr>
        </p:nvSpPr>
        <p:spPr/>
        <p:txBody>
          <a:bodyPr/>
          <a:lstStyle/>
          <a:p>
            <a:r>
              <a:rPr lang="en-US" dirty="0"/>
              <a:t>Excel sheets</a:t>
            </a:r>
          </a:p>
          <a:p>
            <a:r>
              <a:rPr lang="en-US" dirty="0"/>
              <a:t>Appendix </a:t>
            </a:r>
          </a:p>
        </p:txBody>
      </p:sp>
    </p:spTree>
    <p:extLst>
      <p:ext uri="{BB962C8B-B14F-4D97-AF65-F5344CB8AC3E}">
        <p14:creationId xmlns:p14="http://schemas.microsoft.com/office/powerpoint/2010/main" val="4082338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52224-B381-4D95-81E5-8333585DAF8E}"/>
              </a:ext>
            </a:extLst>
          </p:cNvPr>
          <p:cNvSpPr>
            <a:spLocks noGrp="1"/>
          </p:cNvSpPr>
          <p:nvPr>
            <p:ph type="title"/>
          </p:nvPr>
        </p:nvSpPr>
        <p:spPr/>
        <p:txBody>
          <a:bodyPr/>
          <a:lstStyle/>
          <a:p>
            <a:pPr algn="ctr"/>
            <a:r>
              <a:rPr lang="en-US" dirty="0"/>
              <a:t>Data processing </a:t>
            </a:r>
          </a:p>
        </p:txBody>
      </p:sp>
      <p:sp>
        <p:nvSpPr>
          <p:cNvPr id="3" name="Content Placeholder 2">
            <a:extLst>
              <a:ext uri="{FF2B5EF4-FFF2-40B4-BE49-F238E27FC236}">
                <a16:creationId xmlns:a16="http://schemas.microsoft.com/office/drawing/2014/main" id="{2294D024-22D5-4F1C-ACE7-0908207EDB03}"/>
              </a:ext>
            </a:extLst>
          </p:cNvPr>
          <p:cNvSpPr>
            <a:spLocks noGrp="1"/>
          </p:cNvSpPr>
          <p:nvPr>
            <p:ph idx="1"/>
          </p:nvPr>
        </p:nvSpPr>
        <p:spPr/>
        <p:txBody>
          <a:bodyPr/>
          <a:lstStyle/>
          <a:p>
            <a:r>
              <a:rPr lang="en-US" dirty="0"/>
              <a:t>Cost of materials will be analyzed</a:t>
            </a:r>
          </a:p>
          <a:p>
            <a:r>
              <a:rPr lang="en-US" dirty="0"/>
              <a:t>Data presented in engineering blueprints will be analyzed </a:t>
            </a:r>
          </a:p>
          <a:p>
            <a:r>
              <a:rPr lang="en-US" dirty="0"/>
              <a:t> </a:t>
            </a:r>
          </a:p>
        </p:txBody>
      </p:sp>
    </p:spTree>
    <p:extLst>
      <p:ext uri="{BB962C8B-B14F-4D97-AF65-F5344CB8AC3E}">
        <p14:creationId xmlns:p14="http://schemas.microsoft.com/office/powerpoint/2010/main" val="18564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C7B4E-6519-43D6-94F3-FF7043DAF51F}"/>
              </a:ext>
            </a:extLst>
          </p:cNvPr>
          <p:cNvSpPr>
            <a:spLocks noGrp="1"/>
          </p:cNvSpPr>
          <p:nvPr>
            <p:ph type="title"/>
          </p:nvPr>
        </p:nvSpPr>
        <p:spPr/>
        <p:txBody>
          <a:bodyPr/>
          <a:lstStyle/>
          <a:p>
            <a:pPr algn="ctr"/>
            <a:r>
              <a:rPr lang="en-US" dirty="0"/>
              <a:t>Types of data analysis </a:t>
            </a:r>
          </a:p>
        </p:txBody>
      </p:sp>
      <p:sp>
        <p:nvSpPr>
          <p:cNvPr id="3" name="Content Placeholder 2">
            <a:extLst>
              <a:ext uri="{FF2B5EF4-FFF2-40B4-BE49-F238E27FC236}">
                <a16:creationId xmlns:a16="http://schemas.microsoft.com/office/drawing/2014/main" id="{89604597-614E-4CBF-BDEF-9A4C8D43E947}"/>
              </a:ext>
            </a:extLst>
          </p:cNvPr>
          <p:cNvSpPr>
            <a:spLocks noGrp="1"/>
          </p:cNvSpPr>
          <p:nvPr>
            <p:ph idx="1"/>
          </p:nvPr>
        </p:nvSpPr>
        <p:spPr/>
        <p:txBody>
          <a:bodyPr/>
          <a:lstStyle/>
          <a:p>
            <a:r>
              <a:rPr lang="en-US" dirty="0"/>
              <a:t>Descriptive analysis </a:t>
            </a:r>
          </a:p>
          <a:p>
            <a:r>
              <a:rPr lang="en-US" dirty="0"/>
              <a:t>Diagnostic analysis </a:t>
            </a:r>
          </a:p>
          <a:p>
            <a:r>
              <a:rPr lang="en-US" dirty="0"/>
              <a:t>Prescriptive analysis </a:t>
            </a:r>
          </a:p>
        </p:txBody>
      </p:sp>
    </p:spTree>
    <p:extLst>
      <p:ext uri="{BB962C8B-B14F-4D97-AF65-F5344CB8AC3E}">
        <p14:creationId xmlns:p14="http://schemas.microsoft.com/office/powerpoint/2010/main" val="1446017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DBCB-910C-47D7-805F-BE0ED00B8A79}"/>
              </a:ext>
            </a:extLst>
          </p:cNvPr>
          <p:cNvSpPr>
            <a:spLocks noGrp="1"/>
          </p:cNvSpPr>
          <p:nvPr>
            <p:ph type="title"/>
          </p:nvPr>
        </p:nvSpPr>
        <p:spPr/>
        <p:txBody>
          <a:bodyPr/>
          <a:lstStyle/>
          <a:p>
            <a:pPr algn="ctr"/>
            <a:r>
              <a:rPr lang="en-US" dirty="0"/>
              <a:t>Data analysis 1</a:t>
            </a:r>
          </a:p>
        </p:txBody>
      </p:sp>
      <p:sp>
        <p:nvSpPr>
          <p:cNvPr id="3" name="Content Placeholder 2">
            <a:extLst>
              <a:ext uri="{FF2B5EF4-FFF2-40B4-BE49-F238E27FC236}">
                <a16:creationId xmlns:a16="http://schemas.microsoft.com/office/drawing/2014/main" id="{A2ABAC90-E176-428D-ADAA-EB1949E09EFD}"/>
              </a:ext>
            </a:extLst>
          </p:cNvPr>
          <p:cNvSpPr>
            <a:spLocks noGrp="1"/>
          </p:cNvSpPr>
          <p:nvPr>
            <p:ph idx="1"/>
          </p:nvPr>
        </p:nvSpPr>
        <p:spPr/>
        <p:txBody>
          <a:bodyPr/>
          <a:lstStyle/>
          <a:p>
            <a:r>
              <a:rPr lang="en-US" dirty="0"/>
              <a:t>Descriptive analysis - It will show the performance of the building using the current architectural design and how the design has led to increased emissions. </a:t>
            </a:r>
          </a:p>
        </p:txBody>
      </p:sp>
    </p:spTree>
    <p:extLst>
      <p:ext uri="{BB962C8B-B14F-4D97-AF65-F5344CB8AC3E}">
        <p14:creationId xmlns:p14="http://schemas.microsoft.com/office/powerpoint/2010/main" val="4070859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06B67-50EF-45E7-A3AE-35B3C5BC1B05}"/>
              </a:ext>
            </a:extLst>
          </p:cNvPr>
          <p:cNvSpPr>
            <a:spLocks noGrp="1"/>
          </p:cNvSpPr>
          <p:nvPr>
            <p:ph type="title"/>
          </p:nvPr>
        </p:nvSpPr>
        <p:spPr/>
        <p:txBody>
          <a:bodyPr/>
          <a:lstStyle/>
          <a:p>
            <a:pPr algn="ctr"/>
            <a:r>
              <a:rPr lang="en-US" dirty="0"/>
              <a:t>Data analysis 2</a:t>
            </a:r>
          </a:p>
        </p:txBody>
      </p:sp>
      <p:sp>
        <p:nvSpPr>
          <p:cNvPr id="3" name="Content Placeholder 2">
            <a:extLst>
              <a:ext uri="{FF2B5EF4-FFF2-40B4-BE49-F238E27FC236}">
                <a16:creationId xmlns:a16="http://schemas.microsoft.com/office/drawing/2014/main" id="{F9E720AB-3A2E-47D6-B9A4-21F0C9A454F1}"/>
              </a:ext>
            </a:extLst>
          </p:cNvPr>
          <p:cNvSpPr>
            <a:spLocks noGrp="1"/>
          </p:cNvSpPr>
          <p:nvPr>
            <p:ph idx="1"/>
          </p:nvPr>
        </p:nvSpPr>
        <p:spPr/>
        <p:txBody>
          <a:bodyPr/>
          <a:lstStyle/>
          <a:p>
            <a:r>
              <a:rPr lang="en-US" dirty="0"/>
              <a:t>Diagnostic analysis - Will be used to determine the causes of increased emissions from the building. </a:t>
            </a:r>
          </a:p>
        </p:txBody>
      </p:sp>
    </p:spTree>
    <p:extLst>
      <p:ext uri="{BB962C8B-B14F-4D97-AF65-F5344CB8AC3E}">
        <p14:creationId xmlns:p14="http://schemas.microsoft.com/office/powerpoint/2010/main" val="2487457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994-FD95-4FA0-A672-930B4056D75F}"/>
              </a:ext>
            </a:extLst>
          </p:cNvPr>
          <p:cNvSpPr>
            <a:spLocks noGrp="1"/>
          </p:cNvSpPr>
          <p:nvPr>
            <p:ph type="title"/>
          </p:nvPr>
        </p:nvSpPr>
        <p:spPr/>
        <p:txBody>
          <a:bodyPr/>
          <a:lstStyle/>
          <a:p>
            <a:pPr algn="ctr"/>
            <a:r>
              <a:rPr lang="en-US" dirty="0"/>
              <a:t>Data analysis 3</a:t>
            </a:r>
          </a:p>
        </p:txBody>
      </p:sp>
      <p:sp>
        <p:nvSpPr>
          <p:cNvPr id="3" name="Content Placeholder 2">
            <a:extLst>
              <a:ext uri="{FF2B5EF4-FFF2-40B4-BE49-F238E27FC236}">
                <a16:creationId xmlns:a16="http://schemas.microsoft.com/office/drawing/2014/main" id="{2E5AB68E-F38B-42CD-8CE0-3036B64FD80C}"/>
              </a:ext>
            </a:extLst>
          </p:cNvPr>
          <p:cNvSpPr>
            <a:spLocks noGrp="1"/>
          </p:cNvSpPr>
          <p:nvPr>
            <p:ph idx="1"/>
          </p:nvPr>
        </p:nvSpPr>
        <p:spPr/>
        <p:txBody>
          <a:bodyPr/>
          <a:lstStyle/>
          <a:p>
            <a:r>
              <a:rPr lang="en-US" dirty="0"/>
              <a:t>Prescriptive analysis - will be performed to provide insights about the approaches of preventing carbon emissions from 250 Yonge Street building. </a:t>
            </a:r>
          </a:p>
        </p:txBody>
      </p:sp>
    </p:spTree>
    <p:extLst>
      <p:ext uri="{BB962C8B-B14F-4D97-AF65-F5344CB8AC3E}">
        <p14:creationId xmlns:p14="http://schemas.microsoft.com/office/powerpoint/2010/main" val="523412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14E9-16DA-4E65-A44C-1707C1B76578}"/>
              </a:ext>
            </a:extLst>
          </p:cNvPr>
          <p:cNvSpPr>
            <a:spLocks noGrp="1"/>
          </p:cNvSpPr>
          <p:nvPr>
            <p:ph type="title"/>
          </p:nvPr>
        </p:nvSpPr>
        <p:spPr/>
        <p:txBody>
          <a:bodyPr/>
          <a:lstStyle/>
          <a:p>
            <a:pPr algn="ctr"/>
            <a:r>
              <a:rPr lang="en-US" dirty="0"/>
              <a:t>Presentation of results </a:t>
            </a:r>
          </a:p>
        </p:txBody>
      </p:sp>
      <p:sp>
        <p:nvSpPr>
          <p:cNvPr id="3" name="Content Placeholder 2">
            <a:extLst>
              <a:ext uri="{FF2B5EF4-FFF2-40B4-BE49-F238E27FC236}">
                <a16:creationId xmlns:a16="http://schemas.microsoft.com/office/drawing/2014/main" id="{FB2091CC-9EFD-464D-BDC1-3B742373AA64}"/>
              </a:ext>
            </a:extLst>
          </p:cNvPr>
          <p:cNvSpPr>
            <a:spLocks noGrp="1"/>
          </p:cNvSpPr>
          <p:nvPr>
            <p:ph idx="1"/>
          </p:nvPr>
        </p:nvSpPr>
        <p:spPr/>
        <p:txBody>
          <a:bodyPr/>
          <a:lstStyle/>
          <a:p>
            <a:r>
              <a:rPr lang="en-US" dirty="0"/>
              <a:t>Use of tables </a:t>
            </a:r>
          </a:p>
          <a:p>
            <a:r>
              <a:rPr lang="en-US" dirty="0"/>
              <a:t>Graphs </a:t>
            </a:r>
          </a:p>
          <a:p>
            <a:r>
              <a:rPr lang="en-US" dirty="0"/>
              <a:t>Statistics </a:t>
            </a:r>
          </a:p>
        </p:txBody>
      </p:sp>
    </p:spTree>
    <p:extLst>
      <p:ext uri="{BB962C8B-B14F-4D97-AF65-F5344CB8AC3E}">
        <p14:creationId xmlns:p14="http://schemas.microsoft.com/office/powerpoint/2010/main" val="4052182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79AC-AACD-4C04-BBF2-E2143C80EA2A}"/>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1034283B-4722-4EA6-8E64-C61E948135D9}"/>
              </a:ext>
            </a:extLst>
          </p:cNvPr>
          <p:cNvSpPr>
            <a:spLocks noGrp="1"/>
          </p:cNvSpPr>
          <p:nvPr>
            <p:ph idx="1"/>
          </p:nvPr>
        </p:nvSpPr>
        <p:spPr/>
        <p:txBody>
          <a:bodyPr>
            <a:normAutofit fontScale="70000" lnSpcReduction="20000"/>
          </a:bodyPr>
          <a:lstStyle/>
          <a:p>
            <a:r>
              <a:rPr lang="en-US" dirty="0"/>
              <a:t>250 Yonge Street, Toronto Greenhouse Gas Inventory Report. (, 2013). Retrieved 7 October 2020, from https://www.csaregistries.ca/files/projects/2301-2780_GHGReport_20110401_201203311.pdf.</a:t>
            </a:r>
          </a:p>
          <a:p>
            <a:r>
              <a:rPr lang="en-US" dirty="0" err="1"/>
              <a:t>Dakwale</a:t>
            </a:r>
            <a:r>
              <a:rPr lang="en-US" dirty="0"/>
              <a:t>, V., &amp;</a:t>
            </a:r>
            <a:r>
              <a:rPr lang="en-US" dirty="0" err="1"/>
              <a:t>Ralegaonkar</a:t>
            </a:r>
            <a:r>
              <a:rPr lang="en-US" dirty="0"/>
              <a:t>, R. (2011). Review of carbon emission through buildings: threats, causes, and solutions: Table 1. International Journal of Low-Carbon Technologies, 7(2), 143-148. https://doi.org/10.1093/ijlct/ctr032</a:t>
            </a:r>
          </a:p>
          <a:p>
            <a:r>
              <a:rPr lang="en-US" dirty="0"/>
              <a:t>Diaz, R. O., Montanez, A., &amp; </a:t>
            </a:r>
            <a:r>
              <a:rPr lang="en-US" dirty="0" err="1"/>
              <a:t>Cuentas</a:t>
            </a:r>
            <a:r>
              <a:rPr lang="en-US" dirty="0"/>
              <a:t>, J. (2016). Coal tar, material used in soil improvement for use in road engineering. In J. Phys. Conf Ser (687, p. 12045). </a:t>
            </a:r>
          </a:p>
          <a:p>
            <a:r>
              <a:rPr lang="en-US" dirty="0" err="1"/>
              <a:t>Hertwich</a:t>
            </a:r>
            <a:r>
              <a:rPr lang="en-US" dirty="0"/>
              <a:t>, E., Ali, S., </a:t>
            </a:r>
            <a:r>
              <a:rPr lang="en-US" dirty="0" err="1"/>
              <a:t>Ciacci</a:t>
            </a:r>
            <a:r>
              <a:rPr lang="en-US" dirty="0"/>
              <a:t>, L., Fishman, T., </a:t>
            </a:r>
            <a:r>
              <a:rPr lang="en-US" dirty="0" err="1"/>
              <a:t>Heeren</a:t>
            </a:r>
            <a:r>
              <a:rPr lang="en-US" dirty="0"/>
              <a:t>, N., &amp;</a:t>
            </a:r>
            <a:r>
              <a:rPr lang="en-US" dirty="0" err="1"/>
              <a:t>Masanet</a:t>
            </a:r>
            <a:r>
              <a:rPr lang="en-US" dirty="0"/>
              <a:t>, E. et al. (2019). Material efficiency strategies reduce greenhouse gas emissions associated with buildings, vehicles, and electronics—a review. Environmental Research Letters, 14(4), 043004. https://doi.org/10.1088/1748-9326/ab0fe3</a:t>
            </a:r>
          </a:p>
          <a:p>
            <a:r>
              <a:rPr lang="en-US" dirty="0"/>
              <a:t>Huang, W., Li, F., Cui, S., Li, F., Huang, L., &amp; Lin, J. (2017). Carbon Footprint and Carbon Emission Reduction of Urban Buildings: A Case in Xiamen City, China. Procedia Engineering, 198, 1007-1017. https://doi.org/10.1016/j.proeng.2017.07.146</a:t>
            </a:r>
          </a:p>
          <a:p>
            <a:r>
              <a:rPr lang="en-US" dirty="0" err="1"/>
              <a:t>Mohareb</a:t>
            </a:r>
            <a:r>
              <a:rPr lang="en-US" dirty="0"/>
              <a:t>, E., &amp;</a:t>
            </a:r>
            <a:r>
              <a:rPr lang="en-US" dirty="0" err="1"/>
              <a:t>Mohareb</a:t>
            </a:r>
            <a:r>
              <a:rPr lang="en-US" dirty="0"/>
              <a:t>, A. (2014). A comparison of greenhouse gas emissions in the residential sector of major Canadian cities. Canadian Journal of Civil Engineering, 41(4), 285-293.https://doi.org/10.1139/cjce-2013-0465</a:t>
            </a:r>
          </a:p>
          <a:p>
            <a:endParaRPr lang="en-US" dirty="0"/>
          </a:p>
          <a:p>
            <a:endParaRPr lang="en-US" dirty="0"/>
          </a:p>
        </p:txBody>
      </p:sp>
    </p:spTree>
    <p:extLst>
      <p:ext uri="{BB962C8B-B14F-4D97-AF65-F5344CB8AC3E}">
        <p14:creationId xmlns:p14="http://schemas.microsoft.com/office/powerpoint/2010/main" val="141945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29</TotalTime>
  <Words>2115</Words>
  <Application>Microsoft Office PowerPoint</Application>
  <PresentationFormat>Widescreen</PresentationFormat>
  <Paragraphs>135</Paragraphs>
  <Slides>16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Times New Roman</vt:lpstr>
      <vt:lpstr>Wingdings 3</vt:lpstr>
      <vt:lpstr>Ion Boardroom</vt:lpstr>
      <vt:lpstr>Data Processing and Presentation </vt:lpstr>
      <vt:lpstr>Types of data</vt:lpstr>
      <vt:lpstr>Types of data cont’</vt:lpstr>
      <vt:lpstr>Types of data cont’ </vt:lpstr>
      <vt:lpstr>Types of data cont’</vt:lpstr>
      <vt:lpstr>Types of data’ </vt:lpstr>
      <vt:lpstr>Engineering blueprints </vt:lpstr>
      <vt:lpstr>Sources of data </vt:lpstr>
      <vt:lpstr>Data storage </vt:lpstr>
      <vt:lpstr>Data processing </vt:lpstr>
      <vt:lpstr>Types of data analysis </vt:lpstr>
      <vt:lpstr>Data analysis 1</vt:lpstr>
      <vt:lpstr>Data analysis 2</vt:lpstr>
      <vt:lpstr>Data analysis 3</vt:lpstr>
      <vt:lpstr>Presentation of results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Processing and Presentation </dc:title>
  <dc:creator>lazarus junior</dc:creator>
  <cp:lastModifiedBy>lazarus junior</cp:lastModifiedBy>
  <cp:revision>15</cp:revision>
  <dcterms:created xsi:type="dcterms:W3CDTF">2020-11-13T06:54:12Z</dcterms:created>
  <dcterms:modified xsi:type="dcterms:W3CDTF">2020-11-13T07:23:48Z</dcterms:modified>
</cp:coreProperties>
</file>